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D9DC"/>
    <a:srgbClr val="D3D7DA"/>
    <a:srgbClr val="3D4A4F"/>
    <a:srgbClr val="F6F6F6"/>
    <a:srgbClr val="90A4AE"/>
    <a:srgbClr val="3F51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-1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C6B1D-E577-4DE6-BC16-1F8E0319E4DB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E33DB-EF40-40D0-B572-494FF7AF43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164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0%B8%D0%BD%D0%B5%D0%BC%D0%B0%D1%82%D0%BE%D0%B3%D1%80%D0%B0%D1%84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Практически все кинорежиссёры начинают с короткого метра, так как затраты на производство короткометражного фильма значительно ниже, чем у полнометражного. Изначально весь игровой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Кинематограф"/>
              </a:rPr>
              <a:t>кинематограф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был короткометражным.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E33DB-EF40-40D0-B572-494FF7AF435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74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Обратить внимание на цвет кадров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E33DB-EF40-40D0-B572-494FF7AF435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10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D3F15-FE92-4E4D-8D72-C55BC4554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23F32C-84BC-47F5-A4CA-06F4F9E6E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915E72-8DE9-411A-B5B9-875B2A78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9AB2-1DF2-47F8-A362-860F8A5EBF81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6837C2-600C-4CB5-B791-A4947277A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69778-59E5-4E14-9311-EBC08D082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4768-EFFA-4E54-98F5-77A4766AB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07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544BD-5CB0-4301-B6C2-80B7FEA09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3D31BD-172A-4540-9822-9BE75F119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EDEC4B-DF21-47DC-ACDC-9FEA34A90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9AB2-1DF2-47F8-A362-860F8A5EBF81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66889-622D-4359-B0A8-5C4E075E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0C318C-775A-4E03-896C-BE81ACB1A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4768-EFFA-4E54-98F5-77A4766AB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975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89A56A-57E3-4F98-9A1F-D3CE38C620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3D5A46-A265-485F-8644-C5D6FDC54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BFC698-1988-437D-9774-A2231F836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9AB2-1DF2-47F8-A362-860F8A5EBF81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A1BD11-C6B1-4596-B33C-FA6AAC36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8DC406-0EE9-49AD-A0BA-78894F9A5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4768-EFFA-4E54-98F5-77A4766AB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710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79C64-DC24-48BB-B654-0CA8C4AC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F13BC8-0442-48BF-8373-D8D6B7055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45B49A-32D6-468D-B5E8-88CD92732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9AB2-1DF2-47F8-A362-860F8A5EBF81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D02EE5-CEA6-4DD1-BAB2-14ABAE6F2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BEA19F-693F-47AF-ABDB-ECB9CC18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4768-EFFA-4E54-98F5-77A4766AB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179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FC277-C345-4D17-A2EA-DAD45D6D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B446CD-113D-4D32-81F3-CE1D6BB7B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70451F-D041-4277-A3A1-E2F7C5346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9AB2-1DF2-47F8-A362-860F8A5EBF81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CF74A-53F8-4D95-9F99-80B963FC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2E56A-1B73-4B8F-B4C4-57809625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4768-EFFA-4E54-98F5-77A4766AB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31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6B03E-9241-4632-B796-B7F2D5EF2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6B5BA8-2D62-4F64-B60D-041C83D8B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62F6E6-85CE-495A-9EF6-C05476EB0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1CFDE6-D3C4-4840-9C5A-55037723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9AB2-1DF2-47F8-A362-860F8A5EBF81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48449E-23AB-4E23-9035-B4B3B030C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27279A-C79A-4728-AC85-A5004F0FD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4768-EFFA-4E54-98F5-77A4766AB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4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472CF-6FF3-4BD6-BE62-B8B21E69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4B1DC9-2131-4B0A-898E-CECA45816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CEE83A-C028-441D-BEC7-DCA1576FF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AC54DE-FF11-418F-A8F1-9BF31EE772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06C29F-694C-4ED5-BAF6-7AB29E5AF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4DE2335-F539-4A36-B770-6E592DBAE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9AB2-1DF2-47F8-A362-860F8A5EBF81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0D0F572-BF37-4D04-B1C6-0BDB5B7EC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7B7DC2-DD9D-4C2A-9878-251F05DA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4768-EFFA-4E54-98F5-77A4766AB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81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FC3AE-1B39-413D-8A77-4627BBF01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A8B6F6-A7A7-4B24-86A9-1AC6BF5D7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9AB2-1DF2-47F8-A362-860F8A5EBF81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BF6E47-94A4-4F8C-AAD7-F3D1FE44F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7460AC-4C8D-4E1C-A8F3-3D9EFF517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4768-EFFA-4E54-98F5-77A4766AB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474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5547751-688F-4980-8550-FDCA2B4FF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9AB2-1DF2-47F8-A362-860F8A5EBF81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4C2112-771F-457F-8781-780C4FF9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FD0B77-0118-488B-96AB-EC7D29D0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4768-EFFA-4E54-98F5-77A4766AB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39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C659B-A365-4275-AB6B-F6751830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1EA76A-F3BE-42B2-A2E8-791705764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0F561F-F226-4409-8856-C393C0D26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56FAA1-5899-417A-8FD8-50E97A638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9AB2-1DF2-47F8-A362-860F8A5EBF81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9E2295-F18F-4BCC-ACD3-6AA7C756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0FE8F3-3525-4922-97DA-898F38C66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4768-EFFA-4E54-98F5-77A4766AB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121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E372A-99C1-4514-AE04-809FB20F2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769A08-9C8F-4F8A-AA7E-F9474CF078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3F683C-3CEE-4652-9F91-E9E027972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E4E6EE-80C7-4982-8EBF-36F587879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99AB2-1DF2-47F8-A362-860F8A5EBF81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F97D73-8D21-466B-A0B4-65A9538E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9482F-61C7-44F6-8297-CAA09849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4768-EFFA-4E54-98F5-77A4766AB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321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8CCA4E-54C6-4B9F-A6FC-802FF251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54A48D-654E-44CA-9740-BF9CB443C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E1541A-B5E1-4BF6-AAB8-D0E5EE380E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99AB2-1DF2-47F8-A362-860F8A5EBF81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0C5EAB-F706-42DA-9B1D-D9966CCAC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DD4F20-5EAC-4F13-B44A-E2C1C9D46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F4768-EFFA-4E54-98F5-77A4766AB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53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6BDBE-2415-43DB-9AAC-E116DEF55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546" y="830816"/>
            <a:ext cx="6589058" cy="1045029"/>
          </a:xfrm>
        </p:spPr>
        <p:txBody>
          <a:bodyPr/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Билетик в кино</a:t>
            </a:r>
          </a:p>
        </p:txBody>
      </p:sp>
      <p:pic>
        <p:nvPicPr>
          <p:cNvPr id="1028" name="Picture 4" descr="Как распечатать лист A4 в клетку: шаблоны разлинованных ...">
            <a:extLst>
              <a:ext uri="{FF2B5EF4-FFF2-40B4-BE49-F238E27FC236}">
                <a16:creationId xmlns:a16="http://schemas.microsoft.com/office/drawing/2014/main" id="{E5979EED-2729-41CE-BF18-E85D89D0F4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3" t="38260"/>
          <a:stretch/>
        </p:blipFill>
        <p:spPr bwMode="auto">
          <a:xfrm rot="1098777">
            <a:off x="4989718" y="2672728"/>
            <a:ext cx="3683771" cy="338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498CFA-B707-4252-AC8A-FE092B272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0" b="98967" l="10000" r="99000">
                        <a14:foregroundMark x1="22150" y1="87200" x2="13050" y2="93200"/>
                        <a14:foregroundMark x1="13050" y1="93200" x2="30250" y2="97733"/>
                        <a14:foregroundMark x1="30250" y1="97733" x2="70300" y2="92533"/>
                        <a14:foregroundMark x1="70300" y1="92533" x2="94800" y2="83100"/>
                        <a14:foregroundMark x1="94800" y1="83100" x2="84750" y2="71033"/>
                        <a14:foregroundMark x1="84750" y1="71033" x2="80200" y2="70200"/>
                        <a14:foregroundMark x1="73150" y1="70967" x2="89450" y2="77500"/>
                        <a14:foregroundMark x1="89450" y1="77500" x2="96200" y2="71200"/>
                        <a14:foregroundMark x1="96200" y1="71200" x2="95250" y2="98467"/>
                        <a14:foregroundMark x1="95250" y1="98467" x2="13050" y2="97633"/>
                        <a14:foregroundMark x1="13050" y1="97633" x2="57450" y2="86700"/>
                        <a14:foregroundMark x1="57450" y1="86700" x2="58000" y2="77633"/>
                        <a14:foregroundMark x1="58000" y1="77633" x2="52750" y2="67833"/>
                        <a14:foregroundMark x1="52750" y1="67833" x2="53150" y2="67300"/>
                        <a14:foregroundMark x1="53550" y1="90600" x2="52350" y2="88233"/>
                        <a14:foregroundMark x1="99000" y1="68100" x2="98950" y2="98600"/>
                        <a14:foregroundMark x1="98950" y1="98600" x2="17050" y2="97700"/>
                        <a14:foregroundMark x1="17050" y1="97700" x2="13900" y2="98967"/>
                        <a14:foregroundMark x1="97050" y1="73333" x2="99000" y2="9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839"/>
          <a:stretch/>
        </p:blipFill>
        <p:spPr>
          <a:xfrm>
            <a:off x="5403055" y="1201271"/>
            <a:ext cx="5226029" cy="5656729"/>
          </a:xfrm>
          <a:prstGeom prst="rect">
            <a:avLst/>
          </a:prstGeom>
        </p:spPr>
      </p:pic>
      <p:pic>
        <p:nvPicPr>
          <p:cNvPr id="1030" name="Picture 6" descr="советский билет в кино - Поиск в Google | Ностальгия, Винтажные рекламные  объявления, Старые письма">
            <a:extLst>
              <a:ext uri="{FF2B5EF4-FFF2-40B4-BE49-F238E27FC236}">
                <a16:creationId xmlns:a16="http://schemas.microsoft.com/office/drawing/2014/main" id="{B6A63989-2704-4647-AADC-584256DD9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0" b="89216" l="4063" r="95938">
                        <a14:foregroundMark x1="10625" y1="16667" x2="5781" y2="36601"/>
                        <a14:foregroundMark x1="5781" y1="36601" x2="6406" y2="71569"/>
                        <a14:foregroundMark x1="6406" y1="71569" x2="10469" y2="86275"/>
                        <a14:foregroundMark x1="10469" y1="86275" x2="16250" y2="85621"/>
                        <a14:foregroundMark x1="91719" y1="86601" x2="95938" y2="55229"/>
                        <a14:foregroundMark x1="95938" y1="55229" x2="94063" y2="35294"/>
                        <a14:foregroundMark x1="94063" y1="35294" x2="89688" y2="24510"/>
                        <a14:foregroundMark x1="95938" y1="23856" x2="95938" y2="38235"/>
                        <a14:foregroundMark x1="36719" y1="9150" x2="16563" y2="9150"/>
                        <a14:foregroundMark x1="16563" y1="9150" x2="16406" y2="8170"/>
                        <a14:foregroundMark x1="13594" y1="9150" x2="4219" y2="11765"/>
                        <a14:foregroundMark x1="4219" y1="11765" x2="4063" y2="13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2178">
            <a:off x="8266139" y="3428679"/>
            <a:ext cx="4613923" cy="220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604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Лист в косую линейку - Скачать и распечатать на А4">
            <a:extLst>
              <a:ext uri="{FF2B5EF4-FFF2-40B4-BE49-F238E27FC236}">
                <a16:creationId xmlns:a16="http://schemas.microsoft.com/office/drawing/2014/main" id="{5AAB36AF-35E7-4B93-AC13-F5A54016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80" y="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44988-8C84-4E30-820B-48A146E0E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Это всё, понимаешь?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C7F990-22D1-4D6B-B953-F10726E44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Просмотр фрагмента с главным вопросом.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ru-RU" dirty="0"/>
              <a:t>Ход на то, что папа дочу любит очень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6817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DFC10F0-2692-4C18-B401-679E09AD9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75204"/>
            <a:ext cx="6054968" cy="37748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Варя — смотреть бесплатно на ZeroPlus.TV">
            <a:extLst>
              <a:ext uri="{FF2B5EF4-FFF2-40B4-BE49-F238E27FC236}">
                <a16:creationId xmlns:a16="http://schemas.microsoft.com/office/drawing/2014/main" id="{40EFC80D-2DE4-468F-9B2B-68E35B663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87" b="98634" l="9745" r="90801">
                        <a14:foregroundMark x1="60656" y1="44536" x2="58925" y2="57787"/>
                        <a14:foregroundMark x1="58925" y1="57787" x2="60200" y2="78689"/>
                        <a14:foregroundMark x1="60200" y1="78689" x2="70765" y2="89208"/>
                        <a14:foregroundMark x1="70765" y1="89208" x2="79964" y2="80055"/>
                        <a14:foregroundMark x1="79964" y1="80055" x2="81694" y2="59426"/>
                        <a14:foregroundMark x1="81694" y1="59426" x2="78962" y2="44672"/>
                        <a14:foregroundMark x1="78962" y1="44672" x2="78506" y2="43989"/>
                        <a14:foregroundMark x1="79053" y1="50410" x2="77231" y2="57104"/>
                        <a14:foregroundMark x1="77231" y1="57104" x2="66758" y2="59016"/>
                        <a14:foregroundMark x1="66758" y1="59016" x2="59654" y2="41393"/>
                        <a14:foregroundMark x1="59654" y1="41393" x2="54918" y2="58470"/>
                        <a14:foregroundMark x1="54918" y1="58470" x2="49909" y2="59153"/>
                        <a14:foregroundMark x1="49909" y1="59153" x2="53552" y2="81967"/>
                        <a14:foregroundMark x1="53552" y1="81967" x2="66120" y2="91667"/>
                        <a14:foregroundMark x1="66120" y1="91667" x2="77049" y2="92486"/>
                        <a14:foregroundMark x1="77049" y1="92486" x2="83333" y2="75410"/>
                        <a14:foregroundMark x1="83333" y1="75410" x2="84973" y2="59290"/>
                        <a14:foregroundMark x1="84973" y1="59290" x2="79872" y2="42486"/>
                        <a14:foregroundMark x1="79872" y1="42486" x2="72313" y2="31011"/>
                        <a14:foregroundMark x1="83151" y1="41120" x2="80510" y2="36066"/>
                        <a14:foregroundMark x1="80328" y1="34836" x2="83424" y2="40437"/>
                        <a14:foregroundMark x1="83424" y1="40437" x2="85064" y2="41940"/>
                        <a14:foregroundMark x1="50182" y1="39617" x2="52731" y2="32834"/>
                        <a14:foregroundMark x1="53005" y1="32104" x2="64026" y2="26913"/>
                        <a14:foregroundMark x1="65574" y1="21858" x2="67577" y2="14617"/>
                        <a14:foregroundMark x1="67577" y1="14617" x2="71949" y2="7923"/>
                        <a14:foregroundMark x1="71949" y1="7923" x2="75956" y2="11749"/>
                        <a14:foregroundMark x1="75956" y1="11749" x2="78051" y2="22131"/>
                        <a14:foregroundMark x1="78051" y1="22131" x2="76776" y2="25956"/>
                        <a14:foregroundMark x1="43078" y1="81421" x2="52550" y2="82240"/>
                        <a14:foregroundMark x1="52550" y1="82240" x2="58470" y2="95492"/>
                        <a14:foregroundMark x1="58470" y1="95492" x2="77505" y2="98770"/>
                        <a14:foregroundMark x1="77505" y1="98770" x2="84153" y2="90847"/>
                        <a14:foregroundMark x1="84153" y1="90847" x2="85974" y2="75546"/>
                        <a14:foregroundMark x1="90710" y1="77459" x2="90528" y2="81148"/>
                        <a14:foregroundMark x1="88251" y1="89617" x2="90801" y2="86339"/>
                        <a14:foregroundMark x1="64481" y1="17896" x2="64481" y2="17896"/>
                        <a14:foregroundMark x1="63661" y1="17760" x2="68852" y2="8060"/>
                        <a14:foregroundMark x1="67942" y1="9153" x2="64845" y2="15164"/>
                        <a14:foregroundMark x1="63752" y1="21175" x2="63752" y2="21175"/>
                        <a14:backgroundMark x1="22495" y1="14891" x2="53825" y2="17896"/>
                        <a14:backgroundMark x1="53825" y1="17896" x2="58834" y2="9016"/>
                        <a14:backgroundMark x1="52550" y1="30874" x2="49636" y2="30874"/>
                        <a14:backgroundMark x1="78871" y1="29781" x2="78871" y2="29781"/>
                        <a14:backgroundMark x1="78324" y1="30464" x2="78324" y2="30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04"/>
          <a:stretch/>
        </p:blipFill>
        <p:spPr bwMode="auto">
          <a:xfrm>
            <a:off x="6733310" y="1470547"/>
            <a:ext cx="5252464" cy="538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Думаемое облако, думаемый стикер облака Иллюстрация вектора - иллюстрации  насчитывающей логотип, думать: 130254024">
            <a:extLst>
              <a:ext uri="{FF2B5EF4-FFF2-40B4-BE49-F238E27FC236}">
                <a16:creationId xmlns:a16="http://schemas.microsoft.com/office/drawing/2014/main" id="{DA09A20A-8805-4F84-9466-24525BFCB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25" b="90875" l="9750" r="92250">
                        <a14:foregroundMark x1="77000" y1="9125" x2="76000" y2="46000"/>
                        <a14:foregroundMark x1="76000" y1="46000" x2="55250" y2="53500"/>
                        <a14:foregroundMark x1="55250" y1="53500" x2="44375" y2="69750"/>
                        <a14:foregroundMark x1="44375" y1="69750" x2="17000" y2="38375"/>
                        <a14:foregroundMark x1="17000" y1="38375" x2="10750" y2="60250"/>
                        <a14:foregroundMark x1="10750" y1="60250" x2="10750" y2="60250"/>
                        <a14:foregroundMark x1="61875" y1="39750" x2="62250" y2="54000"/>
                        <a14:foregroundMark x1="62250" y1="54000" x2="47875" y2="48125"/>
                        <a14:foregroundMark x1="47875" y1="48125" x2="26375" y2="49875"/>
                        <a14:foregroundMark x1="26375" y1="49875" x2="25500" y2="87375"/>
                        <a14:foregroundMark x1="25500" y1="87375" x2="23000" y2="90875"/>
                        <a14:foregroundMark x1="12250" y1="95250" x2="92250" y2="63000"/>
                        <a14:foregroundMark x1="92250" y1="63000" x2="85500" y2="84875"/>
                        <a14:foregroundMark x1="85500" y1="84875" x2="76125" y2="63000"/>
                        <a14:foregroundMark x1="76125" y1="63000" x2="86625" y2="47250"/>
                        <a14:foregroundMark x1="86625" y1="47250" x2="74875" y2="39750"/>
                        <a14:foregroundMark x1="76000" y1="75375" x2="53625" y2="87625"/>
                        <a14:foregroundMark x1="14375" y1="78250" x2="16250" y2="43375"/>
                        <a14:foregroundMark x1="16250" y1="43375" x2="26625" y2="26000"/>
                        <a14:foregroundMark x1="26625" y1="26000" x2="40875" y2="17500"/>
                        <a14:foregroundMark x1="40875" y1="17500" x2="69500" y2="17750"/>
                        <a14:foregroundMark x1="69500" y1="17750" x2="89500" y2="44000"/>
                        <a14:foregroundMark x1="89500" y1="44000" x2="72375" y2="31875"/>
                        <a14:foregroundMark x1="72375" y1="31875" x2="70875" y2="31875"/>
                        <a14:foregroundMark x1="40625" y1="21750" x2="9750" y2="46000"/>
                        <a14:foregroundMark x1="9750" y1="46000" x2="18375" y2="38250"/>
                        <a14:foregroundMark x1="25500" y1="26375" x2="12875" y2="38500"/>
                        <a14:foregroundMark x1="12875" y1="38500" x2="16125" y2="40125"/>
                        <a14:foregroundMark x1="10375" y1="42625" x2="30375" y2="22750"/>
                        <a14:foregroundMark x1="30375" y1="22750" x2="30625" y2="22500"/>
                        <a14:foregroundMark x1="26625" y1="24625" x2="16500" y2="33625"/>
                        <a14:foregroundMark x1="14375" y1="34750" x2="12875" y2="41875"/>
                        <a14:backgroundMark x1="92500" y1="59625" x2="92500" y2="59625"/>
                        <a14:backgroundMark x1="92500" y1="59625" x2="92500" y2="5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28"/>
          <a:stretch/>
        </p:blipFill>
        <p:spPr bwMode="auto">
          <a:xfrm>
            <a:off x="5251939" y="0"/>
            <a:ext cx="4076779" cy="350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3140831A-65FB-41A1-9C3A-BEFF64964083}"/>
              </a:ext>
            </a:extLst>
          </p:cNvPr>
          <p:cNvSpPr/>
          <p:nvPr/>
        </p:nvSpPr>
        <p:spPr>
          <a:xfrm>
            <a:off x="6424246" y="1267264"/>
            <a:ext cx="1840523" cy="467751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5CEED-7A63-44EA-A6D1-BDC7B880E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176" y="1002212"/>
            <a:ext cx="3086180" cy="670780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О чём этот фильм?</a:t>
            </a:r>
          </a:p>
        </p:txBody>
      </p:sp>
    </p:spTree>
    <p:extLst>
      <p:ext uri="{BB962C8B-B14F-4D97-AF65-F5344CB8AC3E}">
        <p14:creationId xmlns:p14="http://schemas.microsoft.com/office/powerpoint/2010/main" val="3545560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104B2-D0BF-4CAF-874D-AB7BF233F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989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Новый взгляд на проблему </a:t>
            </a:r>
            <a:br>
              <a:rPr lang="ru-RU" dirty="0"/>
            </a:br>
            <a:r>
              <a:rPr lang="ru-RU" dirty="0"/>
              <a:t>«отцов и детей»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6E0AFC-A6FC-4D84-8BC6-E4362C9D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27594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+mj-lt"/>
              </a:rPr>
              <a:t>Как желать счастья дочери, если счастье для нее – работа с постоянным риском для жизни?</a:t>
            </a:r>
            <a:br>
              <a:rPr lang="ru-RU" dirty="0">
                <a:latin typeface="+mj-lt"/>
              </a:rPr>
            </a:br>
            <a:br>
              <a:rPr lang="ru-RU" dirty="0">
                <a:latin typeface="+mj-lt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+mj-lt"/>
              </a:rPr>
              <a:t>Как уважать отца, который для тебя – идеал, если он поступает несправедливо?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9218" name="Picture 2" descr="film, strip, roll, movie, retro Icon">
            <a:extLst>
              <a:ext uri="{FF2B5EF4-FFF2-40B4-BE49-F238E27FC236}">
                <a16:creationId xmlns:a16="http://schemas.microsoft.com/office/drawing/2014/main" id="{F51E4EA2-CA26-4E09-A90E-75B08181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3263"/>
            <a:ext cx="1058374" cy="105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4F214BA-2B35-45E8-BE42-B01C4D97ACD8}"/>
              </a:ext>
            </a:extLst>
          </p:cNvPr>
          <p:cNvCxnSpPr/>
          <p:nvPr/>
        </p:nvCxnSpPr>
        <p:spPr>
          <a:xfrm>
            <a:off x="1861405" y="6138191"/>
            <a:ext cx="9003323" cy="0"/>
          </a:xfrm>
          <a:prstGeom prst="line">
            <a:avLst/>
          </a:prstGeom>
          <a:ln w="38100">
            <a:solidFill>
              <a:srgbClr val="3D4A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982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Лист в косую линейку - Скачать и распечатать на А4">
            <a:extLst>
              <a:ext uri="{FF2B5EF4-FFF2-40B4-BE49-F238E27FC236}">
                <a16:creationId xmlns:a16="http://schemas.microsoft.com/office/drawing/2014/main" id="{6C274AF5-02E3-4E30-A171-E18E60EEE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-1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Варвара Шмыкова">
            <a:extLst>
              <a:ext uri="{FF2B5EF4-FFF2-40B4-BE49-F238E27FC236}">
                <a16:creationId xmlns:a16="http://schemas.microsoft.com/office/drawing/2014/main" id="{ED83A707-C165-4911-8BF0-55C6C5F14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897" y="274943"/>
            <a:ext cx="5114687" cy="630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020B2AA5-F6D2-43A1-BA98-B533F41CE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178" y="5412032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0C57C-E9E8-40B7-BC3F-8518BEE54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829" y="274943"/>
            <a:ext cx="5159620" cy="1325563"/>
          </a:xfrm>
        </p:spPr>
        <p:txBody>
          <a:bodyPr>
            <a:noAutofit/>
          </a:bodyPr>
          <a:lstStyle/>
          <a:p>
            <a:pPr algn="r"/>
            <a:r>
              <a:rPr lang="ru-RU" sz="3600" dirty="0"/>
              <a:t>Женщины в мужских профессиях</a:t>
            </a:r>
          </a:p>
        </p:txBody>
      </p:sp>
      <p:pic>
        <p:nvPicPr>
          <p:cNvPr id="11272" name="Picture 8">
            <a:extLst>
              <a:ext uri="{FF2B5EF4-FFF2-40B4-BE49-F238E27FC236}">
                <a16:creationId xmlns:a16="http://schemas.microsoft.com/office/drawing/2014/main" id="{265CC92A-55C5-4A57-AB38-F1190EE33F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06" y="937724"/>
            <a:ext cx="520147" cy="52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149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3C5AAF-68D5-474E-84DF-D83CC12A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C7C8D6-F146-434A-9AA3-7E9EE9B09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741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35CA310-9A70-4EF3-B5E6-051185160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5962" y="1034413"/>
            <a:ext cx="4413508" cy="493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Каким бывает кино?</a:t>
            </a:r>
          </a:p>
        </p:txBody>
      </p:sp>
      <p:pic>
        <p:nvPicPr>
          <p:cNvPr id="2052" name="Picture 4" descr="documentary, video, record, film, camara Icon">
            <a:extLst>
              <a:ext uri="{FF2B5EF4-FFF2-40B4-BE49-F238E27FC236}">
                <a16:creationId xmlns:a16="http://schemas.microsoft.com/office/drawing/2014/main" id="{B1AAA79F-946B-418B-A71D-9556ABEB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046" y="814725"/>
            <a:ext cx="650916" cy="65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Юрий Никулин: прошёл две войны, ранения и контузии | КиноTalk | Пульс  Mail.ru">
            <a:extLst>
              <a:ext uri="{FF2B5EF4-FFF2-40B4-BE49-F238E27FC236}">
                <a16:creationId xmlns:a16="http://schemas.microsoft.com/office/drawing/2014/main" id="{C976B6EC-1519-4503-8F3E-C6C293E45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75" b="97458" l="10000" r="90000">
                        <a14:foregroundMark x1="39365" y1="8686" x2="46667" y2="9534"/>
                        <a14:foregroundMark x1="64603" y1="40254" x2="64762" y2="45127"/>
                        <a14:foregroundMark x1="47302" y1="64407" x2="50476" y2="68008"/>
                        <a14:foregroundMark x1="33492" y1="66525" x2="40476" y2="81356"/>
                        <a14:foregroundMark x1="40476" y1="81356" x2="58413" y2="90466"/>
                        <a14:foregroundMark x1="58413" y1="90466" x2="73175" y2="90678"/>
                        <a14:foregroundMark x1="73175" y1="90678" x2="22381" y2="91102"/>
                        <a14:foregroundMark x1="30952" y1="80932" x2="18413" y2="91525"/>
                        <a14:foregroundMark x1="18413" y1="91525" x2="62540" y2="97458"/>
                        <a14:foregroundMark x1="62540" y1="97458" x2="73810" y2="95551"/>
                        <a14:foregroundMark x1="73810" y1="95551" x2="61905" y2="75424"/>
                        <a14:foregroundMark x1="61905" y1="75424" x2="69841" y2="95975"/>
                        <a14:foregroundMark x1="69841" y1="95975" x2="69841" y2="95975"/>
                        <a14:foregroundMark x1="48730" y1="65042" x2="54603" y2="63136"/>
                        <a14:foregroundMark x1="64921" y1="73941" x2="86825" y2="97458"/>
                        <a14:foregroundMark x1="86825" y1="97458" x2="73016" y2="90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145" y="2362200"/>
            <a:ext cx="60007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Думаемое облако, думаемый стикер облака Иллюстрация вектора - иллюстрации  насчитывающей логотип, думать: 130254024">
            <a:extLst>
              <a:ext uri="{FF2B5EF4-FFF2-40B4-BE49-F238E27FC236}">
                <a16:creationId xmlns:a16="http://schemas.microsoft.com/office/drawing/2014/main" id="{1FFA5CFC-D658-480C-B0EF-CC992AD67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25" b="90875" l="9750" r="92250">
                        <a14:foregroundMark x1="77000" y1="9125" x2="76000" y2="46000"/>
                        <a14:foregroundMark x1="76000" y1="46000" x2="55250" y2="53500"/>
                        <a14:foregroundMark x1="55250" y1="53500" x2="44375" y2="69750"/>
                        <a14:foregroundMark x1="44375" y1="69750" x2="17000" y2="38375"/>
                        <a14:foregroundMark x1="17000" y1="38375" x2="10750" y2="60250"/>
                        <a14:foregroundMark x1="10750" y1="60250" x2="10750" y2="60250"/>
                        <a14:foregroundMark x1="61875" y1="39750" x2="62250" y2="54000"/>
                        <a14:foregroundMark x1="62250" y1="54000" x2="47875" y2="48125"/>
                        <a14:foregroundMark x1="47875" y1="48125" x2="26375" y2="49875"/>
                        <a14:foregroundMark x1="26375" y1="49875" x2="25500" y2="87375"/>
                        <a14:foregroundMark x1="25500" y1="87375" x2="23000" y2="90875"/>
                        <a14:foregroundMark x1="12250" y1="95250" x2="92250" y2="63000"/>
                        <a14:foregroundMark x1="92250" y1="63000" x2="85500" y2="84875"/>
                        <a14:foregroundMark x1="85500" y1="84875" x2="76125" y2="63000"/>
                        <a14:foregroundMark x1="76125" y1="63000" x2="86625" y2="47250"/>
                        <a14:foregroundMark x1="86625" y1="47250" x2="74875" y2="39750"/>
                        <a14:foregroundMark x1="76000" y1="75375" x2="53625" y2="87625"/>
                        <a14:foregroundMark x1="14375" y1="78250" x2="16250" y2="43375"/>
                        <a14:foregroundMark x1="16250" y1="43375" x2="26625" y2="26000"/>
                        <a14:foregroundMark x1="26625" y1="26000" x2="40875" y2="17500"/>
                        <a14:foregroundMark x1="40875" y1="17500" x2="69500" y2="17750"/>
                        <a14:foregroundMark x1="69500" y1="17750" x2="89500" y2="44000"/>
                        <a14:foregroundMark x1="89500" y1="44000" x2="72375" y2="31875"/>
                        <a14:foregroundMark x1="72375" y1="31875" x2="70875" y2="31875"/>
                        <a14:foregroundMark x1="40625" y1="21750" x2="9750" y2="46000"/>
                        <a14:foregroundMark x1="9750" y1="46000" x2="18375" y2="38250"/>
                        <a14:foregroundMark x1="25500" y1="26375" x2="12875" y2="38500"/>
                        <a14:foregroundMark x1="12875" y1="38500" x2="16125" y2="40125"/>
                        <a14:foregroundMark x1="10375" y1="42625" x2="30375" y2="22750"/>
                        <a14:foregroundMark x1="30375" y1="22750" x2="30625" y2="22500"/>
                        <a14:foregroundMark x1="26625" y1="24625" x2="16500" y2="33625"/>
                        <a14:foregroundMark x1="14375" y1="34750" x2="12875" y2="41875"/>
                        <a14:backgroundMark x1="92500" y1="59625" x2="92500" y2="59625"/>
                        <a14:backgroundMark x1="92500" y1="59625" x2="92500" y2="59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51503" y="1711825"/>
            <a:ext cx="3579491" cy="357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B46735-7562-4514-B974-D53075BF0B2A}"/>
              </a:ext>
            </a:extLst>
          </p:cNvPr>
          <p:cNvSpPr txBox="1"/>
          <p:nvPr/>
        </p:nvSpPr>
        <p:spPr>
          <a:xfrm>
            <a:off x="4462572" y="2967335"/>
            <a:ext cx="169699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Комедия — дело серьезное!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9D8335B9-C6BD-46A2-B4E0-882172FFD1F0}"/>
              </a:ext>
            </a:extLst>
          </p:cNvPr>
          <p:cNvSpPr txBox="1">
            <a:spLocks/>
          </p:cNvSpPr>
          <p:nvPr/>
        </p:nvSpPr>
        <p:spPr>
          <a:xfrm>
            <a:off x="7205962" y="1691922"/>
            <a:ext cx="4413508" cy="493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Какое кино вы любите?</a:t>
            </a:r>
          </a:p>
        </p:txBody>
      </p:sp>
      <p:pic>
        <p:nvPicPr>
          <p:cNvPr id="18" name="Picture 4" descr="documentary, video, record, film, camara Icon">
            <a:extLst>
              <a:ext uri="{FF2B5EF4-FFF2-40B4-BE49-F238E27FC236}">
                <a16:creationId xmlns:a16="http://schemas.microsoft.com/office/drawing/2014/main" id="{C3BB4011-D91E-4D22-B8D4-C6B002373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046" y="1534968"/>
            <a:ext cx="650916" cy="65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ocumentary, video, record, film, camara Icon">
            <a:extLst>
              <a:ext uri="{FF2B5EF4-FFF2-40B4-BE49-F238E27FC236}">
                <a16:creationId xmlns:a16="http://schemas.microsoft.com/office/drawing/2014/main" id="{B03B50B2-4E8A-42A6-AADE-7F9863BA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046" y="2367441"/>
            <a:ext cx="650916" cy="65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бъект 2">
            <a:extLst>
              <a:ext uri="{FF2B5EF4-FFF2-40B4-BE49-F238E27FC236}">
                <a16:creationId xmlns:a16="http://schemas.microsoft.com/office/drawing/2014/main" id="{DB7A126E-80AC-4CCC-A3D7-74A71282AF9B}"/>
              </a:ext>
            </a:extLst>
          </p:cNvPr>
          <p:cNvSpPr txBox="1">
            <a:spLocks/>
          </p:cNvSpPr>
          <p:nvPr/>
        </p:nvSpPr>
        <p:spPr>
          <a:xfrm>
            <a:off x="7205962" y="2341889"/>
            <a:ext cx="4817162" cy="967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Какое кино вы советуете никогда не смотреть?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54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CAB98-0C96-44A7-9392-B9905F2F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Короткометражка</a:t>
            </a:r>
          </a:p>
        </p:txBody>
      </p:sp>
      <p:pic>
        <p:nvPicPr>
          <p:cNvPr id="3074" name="Picture 2" descr="Film, reel Icon">
            <a:extLst>
              <a:ext uri="{FF2B5EF4-FFF2-40B4-BE49-F238E27FC236}">
                <a16:creationId xmlns:a16="http://schemas.microsoft.com/office/drawing/2014/main" id="{9FE7FA73-98B5-488A-AA56-F6FD636D1E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382" y="570763"/>
            <a:ext cx="914286" cy="9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66F7EA1-5623-4E54-8297-21FF4F14DF36}"/>
              </a:ext>
            </a:extLst>
          </p:cNvPr>
          <p:cNvCxnSpPr>
            <a:cxnSpLocks/>
          </p:cNvCxnSpPr>
          <p:nvPr/>
        </p:nvCxnSpPr>
        <p:spPr>
          <a:xfrm>
            <a:off x="3488668" y="1447978"/>
            <a:ext cx="5346413" cy="0"/>
          </a:xfrm>
          <a:prstGeom prst="line">
            <a:avLst/>
          </a:prstGeom>
          <a:ln w="76200">
            <a:solidFill>
              <a:srgbClr val="3F51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9B061F-E1F4-423E-BC0D-0391014D2E7F}"/>
              </a:ext>
            </a:extLst>
          </p:cNvPr>
          <p:cNvSpPr txBox="1"/>
          <p:nvPr/>
        </p:nvSpPr>
        <p:spPr>
          <a:xfrm>
            <a:off x="5785036" y="1873235"/>
            <a:ext cx="610009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+mj-lt"/>
              </a:rPr>
              <a:t>Короткометра́жный фильм (короткий метр, короткометражка; фр. </a:t>
            </a:r>
            <a:r>
              <a:rPr lang="ru-RU" sz="2000" dirty="0" err="1">
                <a:latin typeface="+mj-lt"/>
              </a:rPr>
              <a:t>court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 err="1">
                <a:latin typeface="+mj-lt"/>
              </a:rPr>
              <a:t>métrage</a:t>
            </a:r>
            <a:r>
              <a:rPr lang="ru-RU" sz="2000" dirty="0">
                <a:latin typeface="+mj-lt"/>
              </a:rPr>
              <a:t>) — фильм, длина которого не превышает 52 минуты. Средняя длина короткометражки колеблется в промежутке от 10 до 40 минут. </a:t>
            </a:r>
          </a:p>
          <a:p>
            <a:pPr algn="just"/>
            <a:endParaRPr lang="ru-RU" sz="2000" dirty="0">
              <a:latin typeface="+mj-lt"/>
            </a:endParaRPr>
          </a:p>
          <a:p>
            <a:pPr algn="just"/>
            <a:r>
              <a:rPr lang="ru-RU" sz="2000" dirty="0">
                <a:latin typeface="+mj-lt"/>
              </a:rPr>
              <a:t>Американская академия киноискусства определяет короткометражный фильм как такой, который длится не более 40 минут, включая полные титры. </a:t>
            </a:r>
          </a:p>
          <a:p>
            <a:pPr algn="just"/>
            <a:endParaRPr lang="ru-RU" sz="2000" dirty="0">
              <a:latin typeface="+mj-lt"/>
            </a:endParaRPr>
          </a:p>
          <a:p>
            <a:pPr algn="just"/>
            <a:r>
              <a:rPr lang="ru-RU" sz="2000" dirty="0">
                <a:latin typeface="+mj-lt"/>
              </a:rPr>
              <a:t>В СССР короткометражными кинофильмами считались те, размер которых не превышал 4—5 частей (1200—1500 метров плёнки).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91BA7CB-442C-411E-BFD3-25FE1ADA88E7}"/>
              </a:ext>
            </a:extLst>
          </p:cNvPr>
          <p:cNvSpPr/>
          <p:nvPr/>
        </p:nvSpPr>
        <p:spPr>
          <a:xfrm>
            <a:off x="593125" y="1690687"/>
            <a:ext cx="3398108" cy="4527565"/>
          </a:xfrm>
          <a:prstGeom prst="ellipse">
            <a:avLst/>
          </a:prstGeom>
          <a:solidFill>
            <a:srgbClr val="90A4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8" name="Picture 6" descr="Путешествие на Луну | АРТ-РЕЛИЗ.РФ">
            <a:extLst>
              <a:ext uri="{FF2B5EF4-FFF2-40B4-BE49-F238E27FC236}">
                <a16:creationId xmlns:a16="http://schemas.microsoft.com/office/drawing/2014/main" id="{4F154827-C426-4BD0-8AF2-0E9648377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267" y="2246327"/>
            <a:ext cx="2765597" cy="422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461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CB868E-6981-4D8F-BEB9-BB1D991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018" y="1914842"/>
            <a:ext cx="6386384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Варя (Россия, 2020)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ED9683CE-5D93-40F4-8CAB-2295DE44E0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258548"/>
              </p:ext>
            </p:extLst>
          </p:nvPr>
        </p:nvGraphicFramePr>
        <p:xfrm>
          <a:off x="676018" y="3429000"/>
          <a:ext cx="8847437" cy="1668780"/>
        </p:xfrm>
        <a:graphic>
          <a:graphicData uri="http://schemas.openxmlformats.org/drawingml/2006/table">
            <a:tbl>
              <a:tblPr/>
              <a:tblGrid>
                <a:gridCol w="8206318">
                  <a:extLst>
                    <a:ext uri="{9D8B030D-6E8A-4147-A177-3AD203B41FA5}">
                      <a16:colId xmlns:a16="http://schemas.microsoft.com/office/drawing/2014/main" val="1816101527"/>
                    </a:ext>
                  </a:extLst>
                </a:gridCol>
                <a:gridCol w="641119">
                  <a:extLst>
                    <a:ext uri="{9D8B030D-6E8A-4147-A177-3AD203B41FA5}">
                      <a16:colId xmlns:a16="http://schemas.microsoft.com/office/drawing/2014/main" val="211094761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ru-RU" dirty="0"/>
                        <a:t>Кинотавр, 2020 год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6251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Победитель: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Диплом жюри конкурса «Кинотавр. Короткий метр»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489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None/>
                      </a:pPr>
                      <a:endParaRPr lang="ru-RU" dirty="0"/>
                    </a:p>
                  </a:txBody>
                  <a:tcPr marL="476250" marR="95250" marT="95250" marB="9525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166753"/>
                  </a:ext>
                </a:extLst>
              </a:tr>
            </a:tbl>
          </a:graphicData>
        </a:graphic>
      </p:graphicFrame>
      <p:pic>
        <p:nvPicPr>
          <p:cNvPr id="5125" name="Picture 5" descr="лист в клеточку - Создать мем - Meme-arsenal.com">
            <a:extLst>
              <a:ext uri="{FF2B5EF4-FFF2-40B4-BE49-F238E27FC236}">
                <a16:creationId xmlns:a16="http://schemas.microsoft.com/office/drawing/2014/main" id="{73963330-06A6-4940-8CB4-C34BDD9F0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272" y="173876"/>
            <a:ext cx="4695568" cy="670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Movie, cinema, star, award Icon">
            <a:extLst>
              <a:ext uri="{FF2B5EF4-FFF2-40B4-BE49-F238E27FC236}">
                <a16:creationId xmlns:a16="http://schemas.microsoft.com/office/drawing/2014/main" id="{92A9A968-4C33-4D1F-A1C7-A5E03E652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7" y="3070653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Варя (2020) — Кинопоиск">
            <a:extLst>
              <a:ext uri="{FF2B5EF4-FFF2-40B4-BE49-F238E27FC236}">
                <a16:creationId xmlns:a16="http://schemas.microsoft.com/office/drawing/2014/main" id="{1DCCD5F8-6F2F-4D5D-9B48-29613A594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259" y="599688"/>
            <a:ext cx="3904220" cy="585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185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CB868E-6981-4D8F-BEB9-BB1D9919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018" y="500062"/>
            <a:ext cx="10432706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Восстановите сюжет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5ED51D-44EC-478B-B92D-66D83DC53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017" y="1697681"/>
            <a:ext cx="11025831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Graphik"/>
              </a:rPr>
              <a:t>По сюжету героиня Варвары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Graphik"/>
              </a:rPr>
              <a:t>Шмыковой</a:t>
            </a:r>
            <a:r>
              <a:rPr lang="ru-RU" b="0" i="0" dirty="0">
                <a:solidFill>
                  <a:srgbClr val="000000"/>
                </a:solidFill>
                <a:effectLst/>
                <a:latin typeface="Graphik"/>
              </a:rPr>
              <a:t>, Варя, проходит стажировку в медицинской части, потому что знает: лечить людей — это дело храбрых. 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Graphik"/>
              </a:rPr>
              <a:t>Однако стажировка осложняется тем, что глава части — её муж (Николай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Graphik"/>
              </a:rPr>
              <a:t>Ковбас</a:t>
            </a:r>
            <a:r>
              <a:rPr lang="ru-RU" b="0" i="0" dirty="0">
                <a:solidFill>
                  <a:srgbClr val="000000"/>
                </a:solidFill>
                <a:effectLst/>
                <a:latin typeface="Graphik"/>
              </a:rPr>
              <a:t>), который ни в какую не хочет, чтобы его жена стала медсестрой, потому что знает: это не только дело храбрых, но и тех, кто вечно ходит по краю между жизнью и смертью. </a:t>
            </a:r>
          </a:p>
          <a:p>
            <a:pPr marL="0" indent="0" algn="ctr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Graphik"/>
              </a:rPr>
              <a:t>Теперь девушке предстоит доказать, что она не только достойна быть здесь, но и то, что она не хуже брата. </a:t>
            </a:r>
          </a:p>
        </p:txBody>
      </p:sp>
    </p:spTree>
    <p:extLst>
      <p:ext uri="{BB962C8B-B14F-4D97-AF65-F5344CB8AC3E}">
        <p14:creationId xmlns:p14="http://schemas.microsoft.com/office/powerpoint/2010/main" val="1636552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159A7-DAAB-4012-A2BE-0C78C70DB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 вы согласны?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7C1317-3404-48AA-AAA3-A1BBFF9B0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1134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>
              <a:solidFill>
                <a:srgbClr val="000000"/>
              </a:solidFill>
              <a:latin typeface="Graphik"/>
            </a:endParaRPr>
          </a:p>
          <a:p>
            <a:pPr marL="0" indent="0" algn="ctr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Graphik"/>
              </a:rPr>
              <a:t>Главное достоинство картины заключается в том, что между сверхорганичной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Graphik"/>
              </a:rPr>
              <a:t>Шмыковой</a:t>
            </a:r>
            <a:r>
              <a:rPr lang="ru-RU" b="0" i="0" dirty="0">
                <a:solidFill>
                  <a:srgbClr val="000000"/>
                </a:solidFill>
                <a:effectLst/>
                <a:latin typeface="Graphik"/>
              </a:rPr>
              <a:t> и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Graphik"/>
              </a:rPr>
              <a:t>Ковбасом</a:t>
            </a:r>
            <a:r>
              <a:rPr lang="ru-RU" b="0" i="0" dirty="0">
                <a:solidFill>
                  <a:srgbClr val="000000"/>
                </a:solidFill>
                <a:effectLst/>
                <a:latin typeface="Graphik"/>
              </a:rPr>
              <a:t> ощущается взрывоопасная химия, а тугой конфликт разгорается не постепенно, а сразу же — и за двадцать с лишним минут успеет вспыхнуть так, что остается только любоваться его пламенем. Короче говоря, это не только актуальная, но и классная жанровая работа, которая имеет эффект «обратной тяги» и невероятно увлекательно высказывается на горячую тему.</a:t>
            </a:r>
            <a:endParaRPr lang="ru-RU" dirty="0"/>
          </a:p>
          <a:p>
            <a:endParaRPr lang="ru-RU" dirty="0"/>
          </a:p>
        </p:txBody>
      </p:sp>
      <p:pic>
        <p:nvPicPr>
          <p:cNvPr id="6146" name="Picture 2" descr="movie, cinema, slides, tape, film Icon">
            <a:extLst>
              <a:ext uri="{FF2B5EF4-FFF2-40B4-BE49-F238E27FC236}">
                <a16:creationId xmlns:a16="http://schemas.microsoft.com/office/drawing/2014/main" id="{44E3888A-E394-4C43-B357-075B0A0D2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0556">
            <a:off x="-495301" y="3620530"/>
            <a:ext cx="3136557" cy="313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952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91A051-2787-4DC6-BEA3-21F4F1A7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19" y="192130"/>
            <a:ext cx="10515600" cy="1325563"/>
          </a:xfrm>
        </p:spPr>
        <p:txBody>
          <a:bodyPr/>
          <a:lstStyle/>
          <a:p>
            <a:r>
              <a:rPr lang="ru-RU" dirty="0"/>
              <a:t>Портрет главных героев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BDA407-699B-49BB-8B02-8D73448AE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619" y="1355962"/>
            <a:ext cx="3839024" cy="215945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DE0366-7666-4D4C-95C1-A49661998A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49" r="11925" b="14109"/>
          <a:stretch/>
        </p:blipFill>
        <p:spPr>
          <a:xfrm>
            <a:off x="720619" y="3893472"/>
            <a:ext cx="3839024" cy="22393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BFB4A6E-B0DF-4654-8C08-9AF0C5C17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0734" y="1355962"/>
            <a:ext cx="3839024" cy="21594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9780E2-A8B3-4B8F-9D98-B4F522929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0732" y="3893472"/>
            <a:ext cx="3839026" cy="223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53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668D4-A3F5-4327-AC1A-DCAF0644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Портрет главных героев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16D64F-B14A-45C8-93E9-EAC707F96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2544" y="1671166"/>
            <a:ext cx="3678386" cy="206909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1BE393-EE9A-4153-A3AD-81BF3E00F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081" y="1671166"/>
            <a:ext cx="3678386" cy="20690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CC56B5-D14C-4AA5-B1E0-42BFB076C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544" y="4033044"/>
            <a:ext cx="3678386" cy="20690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85E1E7-7262-41DF-945B-240221C40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8438" y="4045401"/>
            <a:ext cx="3678386" cy="20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5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B3765F-9C54-4BE1-9B27-3FED3C265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Интересные фразы</a:t>
            </a:r>
          </a:p>
        </p:txBody>
      </p:sp>
      <p:pic>
        <p:nvPicPr>
          <p:cNvPr id="7170" name="Picture 2" descr="headphone, headphones, support, microphone Icon">
            <a:extLst>
              <a:ext uri="{FF2B5EF4-FFF2-40B4-BE49-F238E27FC236}">
                <a16:creationId xmlns:a16="http://schemas.microsoft.com/office/drawing/2014/main" id="{44C36182-6953-4B06-841F-C06E15E4C0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61" y="1693971"/>
            <a:ext cx="554639" cy="55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6B22CB-91EC-449B-9F4B-C3F081AABA94}"/>
              </a:ext>
            </a:extLst>
          </p:cNvPr>
          <p:cNvSpPr txBox="1"/>
          <p:nvPr/>
        </p:nvSpPr>
        <p:spPr>
          <a:xfrm>
            <a:off x="838200" y="1746681"/>
            <a:ext cx="10924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Ты смотри у нас не перестарайся. У нас можно сгореть на работе.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50A36-3A57-462E-833A-EB1A238A8A0E}"/>
              </a:ext>
            </a:extLst>
          </p:cNvPr>
          <p:cNvSpPr txBox="1"/>
          <p:nvPr/>
        </p:nvSpPr>
        <p:spPr>
          <a:xfrm>
            <a:off x="838200" y="2479848"/>
            <a:ext cx="7043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Кое-кто у нас тут рассчитывал на поблажки.</a:t>
            </a:r>
          </a:p>
        </p:txBody>
      </p:sp>
      <p:pic>
        <p:nvPicPr>
          <p:cNvPr id="7" name="Picture 2" descr="headphone, headphones, support, microphone Icon">
            <a:extLst>
              <a:ext uri="{FF2B5EF4-FFF2-40B4-BE49-F238E27FC236}">
                <a16:creationId xmlns:a16="http://schemas.microsoft.com/office/drawing/2014/main" id="{17174C13-EE6C-44CC-9BDD-65C6AC9E9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45" y="2386874"/>
            <a:ext cx="554639" cy="55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51B48C-89DA-4A99-A88B-E2D2861F5769}"/>
              </a:ext>
            </a:extLst>
          </p:cNvPr>
          <p:cNvSpPr txBox="1"/>
          <p:nvPr/>
        </p:nvSpPr>
        <p:spPr>
          <a:xfrm>
            <a:off x="823784" y="3172751"/>
            <a:ext cx="9562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… будешь диспетчером. Зарплата больше, рисков меньше.</a:t>
            </a:r>
          </a:p>
        </p:txBody>
      </p:sp>
      <p:pic>
        <p:nvPicPr>
          <p:cNvPr id="9" name="Picture 2" descr="headphone, headphones, support, microphone Icon">
            <a:extLst>
              <a:ext uri="{FF2B5EF4-FFF2-40B4-BE49-F238E27FC236}">
                <a16:creationId xmlns:a16="http://schemas.microsoft.com/office/drawing/2014/main" id="{B33164FE-48E7-44B0-93F5-1EE52FA82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64" y="3079777"/>
            <a:ext cx="554639" cy="55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ECE9B8-B5F8-4E74-8DED-F8F8B9405435}"/>
              </a:ext>
            </a:extLst>
          </p:cNvPr>
          <p:cNvSpPr txBox="1"/>
          <p:nvPr/>
        </p:nvSpPr>
        <p:spPr>
          <a:xfrm>
            <a:off x="840581" y="3861303"/>
            <a:ext cx="5171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Кузнецов, тебя </a:t>
            </a:r>
            <a:r>
              <a:rPr lang="ru-RU" sz="2400" dirty="0" err="1"/>
              <a:t>девчуля</a:t>
            </a:r>
            <a:r>
              <a:rPr lang="ru-RU" sz="2400" dirty="0"/>
              <a:t> сделала!</a:t>
            </a:r>
          </a:p>
        </p:txBody>
      </p:sp>
      <p:pic>
        <p:nvPicPr>
          <p:cNvPr id="11" name="Picture 2" descr="headphone, headphones, support, microphone Icon">
            <a:extLst>
              <a:ext uri="{FF2B5EF4-FFF2-40B4-BE49-F238E27FC236}">
                <a16:creationId xmlns:a16="http://schemas.microsoft.com/office/drawing/2014/main" id="{BFEF2A02-7E5A-4EBF-8609-4F34DDAAE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61" y="3768329"/>
            <a:ext cx="554639" cy="55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D33FEC-18F9-4232-878B-1C86D7BCD87B}"/>
              </a:ext>
            </a:extLst>
          </p:cNvPr>
          <p:cNvSpPr txBox="1"/>
          <p:nvPr/>
        </p:nvSpPr>
        <p:spPr>
          <a:xfrm>
            <a:off x="840581" y="4558557"/>
            <a:ext cx="10737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- Это дурдом какой-то! А если она завтра захочет на Луну полететь или в окошко выпрыгнуть мы её тоже поддержим?… Это ты во всём виноват! С самого детства героизм этот…У неё просто не было выбора!</a:t>
            </a:r>
          </a:p>
          <a:p>
            <a:r>
              <a:rPr lang="ru-RU" sz="2400" dirty="0"/>
              <a:t>- А сама где была? Дала бы какую-нибудь альтернативу!</a:t>
            </a:r>
          </a:p>
        </p:txBody>
      </p:sp>
      <p:pic>
        <p:nvPicPr>
          <p:cNvPr id="13" name="Picture 2" descr="headphone, headphones, support, microphone Icon">
            <a:extLst>
              <a:ext uri="{FF2B5EF4-FFF2-40B4-BE49-F238E27FC236}">
                <a16:creationId xmlns:a16="http://schemas.microsoft.com/office/drawing/2014/main" id="{88952C82-3126-4F13-9255-F7BB2407F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61" y="4465583"/>
            <a:ext cx="554639" cy="55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8142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ранжевый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509</Words>
  <Application>Microsoft Office PowerPoint</Application>
  <PresentationFormat>Широкоэкранный</PresentationFormat>
  <Paragraphs>43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Graphik</vt:lpstr>
      <vt:lpstr>tahoma</vt:lpstr>
      <vt:lpstr>Тема Office</vt:lpstr>
      <vt:lpstr>Билетик в кино</vt:lpstr>
      <vt:lpstr>Презентация PowerPoint</vt:lpstr>
      <vt:lpstr>Короткометражка</vt:lpstr>
      <vt:lpstr>Варя (Россия, 2020)</vt:lpstr>
      <vt:lpstr>Восстановите сюжет</vt:lpstr>
      <vt:lpstr>А вы согласны?</vt:lpstr>
      <vt:lpstr>Портрет главных героев</vt:lpstr>
      <vt:lpstr>Портрет главных героев</vt:lpstr>
      <vt:lpstr>Интересные фразы</vt:lpstr>
      <vt:lpstr>Это всё, понимаешь?</vt:lpstr>
      <vt:lpstr>О чём этот фильм?</vt:lpstr>
      <vt:lpstr>Новый взгляд на проблему  «отцов и детей»</vt:lpstr>
      <vt:lpstr>Женщины в мужских профессиях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Варя</dc:title>
  <dc:creator>Marina Shutyak</dc:creator>
  <cp:lastModifiedBy>Marina Shutyak</cp:lastModifiedBy>
  <cp:revision>17</cp:revision>
  <dcterms:created xsi:type="dcterms:W3CDTF">2022-11-05T15:05:30Z</dcterms:created>
  <dcterms:modified xsi:type="dcterms:W3CDTF">2022-11-05T17:49:53Z</dcterms:modified>
</cp:coreProperties>
</file>